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Old Standard TT" panose="020B0604020202020204" charset="0"/>
      <p:regular r:id="rId11"/>
      <p:bold r:id="rId12"/>
      <p: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691812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95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6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79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31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49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69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51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86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100"/>
            <a:ext cx="9144000" cy="1711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641934" y="3597500"/>
            <a:ext cx="390299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512700" y="1893300"/>
            <a:ext cx="8118599" cy="1522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buSzPct val="100000"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512700" y="3840639"/>
            <a:ext cx="8118599" cy="7874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  <a:defRPr sz="24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accent1"/>
                </a:solidFill>
              </a:rPr>
              <a:t>‹#›</a:t>
            </a:fld>
            <a:endParaRPr lang="en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039650"/>
            <a:ext cx="8520599" cy="21062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4000" b="1"/>
            </a:lvl1pPr>
            <a:lvl2pPr lvl="1" algn="ctr">
              <a:spcBef>
                <a:spcPts val="0"/>
              </a:spcBef>
              <a:buSzPct val="100000"/>
              <a:defRPr sz="14000" b="1"/>
            </a:lvl2pPr>
            <a:lvl3pPr lvl="2" algn="ctr">
              <a:spcBef>
                <a:spcPts val="0"/>
              </a:spcBef>
              <a:buSzPct val="100000"/>
              <a:defRPr sz="14000" b="1"/>
            </a:lvl3pPr>
            <a:lvl4pPr lvl="3" algn="ctr">
              <a:spcBef>
                <a:spcPts val="0"/>
              </a:spcBef>
              <a:buSzPct val="100000"/>
              <a:defRPr sz="14000" b="1"/>
            </a:lvl4pPr>
            <a:lvl5pPr lvl="4" algn="ctr">
              <a:spcBef>
                <a:spcPts val="0"/>
              </a:spcBef>
              <a:buSzPct val="100000"/>
              <a:defRPr sz="14000" b="1"/>
            </a:lvl5pPr>
            <a:lvl6pPr lvl="5" algn="ctr">
              <a:spcBef>
                <a:spcPts val="0"/>
              </a:spcBef>
              <a:buSzPct val="100000"/>
              <a:defRPr sz="14000" b="1"/>
            </a:lvl6pPr>
            <a:lvl7pPr lvl="6" algn="ctr">
              <a:spcBef>
                <a:spcPts val="0"/>
              </a:spcBef>
              <a:buSzPct val="100000"/>
              <a:defRPr sz="14000" b="1"/>
            </a:lvl7pPr>
            <a:lvl8pPr lvl="7" algn="ctr">
              <a:spcBef>
                <a:spcPts val="0"/>
              </a:spcBef>
              <a:buSzPct val="100000"/>
              <a:defRPr sz="14000" b="1"/>
            </a:lvl8pPr>
            <a:lvl9pPr lvl="8" algn="ctr">
              <a:spcBef>
                <a:spcPts val="0"/>
              </a:spcBef>
              <a:buSzPct val="100000"/>
              <a:defRPr sz="14000" b="1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hape 16"/>
          <p:cNvCxnSpPr/>
          <p:nvPr/>
        </p:nvCxnSpPr>
        <p:spPr>
          <a:xfrm>
            <a:off x="641934" y="3597500"/>
            <a:ext cx="390299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512700" y="1893300"/>
            <a:ext cx="8118599" cy="1522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buSzPct val="100000"/>
              <a:defRPr sz="6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accent1"/>
                </a:solidFill>
              </a:rPr>
              <a:t>‹#›</a:t>
            </a:fld>
            <a:endParaRPr lang="en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599" cy="339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171675"/>
            <a:ext cx="3999899" cy="339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171675"/>
            <a:ext cx="3999899" cy="339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buSzPct val="100000"/>
              <a:defRPr sz="5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accent1"/>
                </a:solidFill>
              </a:rPr>
              <a:t>‹#›</a:t>
            </a:fld>
            <a:endParaRPr lang="en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25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1" name="Shape 41"/>
          <p:cNvCxnSpPr/>
          <p:nvPr/>
        </p:nvCxnSpPr>
        <p:spPr>
          <a:xfrm>
            <a:off x="5029675" y="4495500"/>
            <a:ext cx="686399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265500" y="1382350"/>
            <a:ext cx="4045199" cy="133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buSzPct val="100000"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199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accent1"/>
                </a:solidFill>
              </a:rPr>
              <a:t>‹#›</a:t>
            </a:fld>
            <a:endParaRPr lang="en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599" cy="339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Old Standard TT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ld Standard TT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‹#›</a:t>
            </a:fld>
            <a:endParaRPr lang="en" sz="1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512700" y="1893300"/>
            <a:ext cx="8118599" cy="1522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Instructional/Tech Teacher Leader Proposal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512700" y="3840639"/>
            <a:ext cx="8118599" cy="787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Blount County Schools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512700" y="1893300"/>
            <a:ext cx="8118599" cy="1522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Instructional Teacher Leaders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265500" y="1382350"/>
            <a:ext cx="4045199" cy="133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Instructional Teacher Leaders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199" cy="1345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BCS has identified the following needs for Instructional Teacher Leaders: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Inconsistent PLCs</a:t>
            </a:r>
          </a:p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Ineffective use of student data</a:t>
            </a:r>
          </a:p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Difficulty translating data into instructional strategies</a:t>
            </a:r>
          </a:p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Only two instructional coaches to serve 14 K-5 schools</a:t>
            </a:r>
          </a:p>
          <a:p>
            <a:pPr marL="457200" lvl="0" indent="-228600">
              <a:spcBef>
                <a:spcPts val="0"/>
              </a:spcBef>
              <a:spcAft>
                <a:spcPts val="1600"/>
              </a:spcAft>
            </a:pPr>
            <a:r>
              <a:rPr lang="en"/>
              <a:t>All but three of the K-5 schools have only a head principal as administrator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Responsibilities</a:t>
            </a:r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311700" y="1171675"/>
            <a:ext cx="3999899" cy="339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Provide building-level PD and trainings 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Provide in-class support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Meet monthly with the other TTLs and instructional coaches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5150" y="2417225"/>
            <a:ext cx="4127149" cy="25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5150" y="342524"/>
            <a:ext cx="2279299" cy="194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43275" y="342525"/>
            <a:ext cx="2106849" cy="19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512700" y="1893300"/>
            <a:ext cx="8118599" cy="1522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Technology Teacher Leaders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265500" y="1382350"/>
            <a:ext cx="4045199" cy="133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Technology Teacher Leaders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199" cy="1345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BCS has identified the following needs for Technology Teacher Leaders: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Develop leadership with key “Early Adopters”</a:t>
            </a:r>
          </a:p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Embedded PD and training needed at each building site prior to digital conversion roll-out</a:t>
            </a:r>
          </a:p>
          <a:p>
            <a:pPr marL="457200" lvl="0" indent="-228600" rtl="0">
              <a:spcBef>
                <a:spcPts val="0"/>
              </a:spcBef>
              <a:spcAft>
                <a:spcPts val="1600"/>
              </a:spcAft>
            </a:pPr>
            <a:r>
              <a:rPr lang="en"/>
              <a:t>Identification of teachers with tech skills and coaching ability to implement a successful one-to-one implementation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Responsibilities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311700" y="1171675"/>
            <a:ext cx="3999899" cy="339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Attend building-level PLCs offering guidance and support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Provide in-class support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Provide building-level PD 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Meet monthly with the other ITLs and instructional coaches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1599" y="2080950"/>
            <a:ext cx="4413675" cy="294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1600" y="319475"/>
            <a:ext cx="2537524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9550" y="319474"/>
            <a:ext cx="1858624" cy="15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2"/>
          </p:nvPr>
        </p:nvSpPr>
        <p:spPr>
          <a:xfrm>
            <a:off x="408400" y="1171675"/>
            <a:ext cx="8424000" cy="339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 b="1"/>
          </a:p>
          <a:p>
            <a:pPr marL="457200" lvl="0" indent="-330200" rtl="0">
              <a:spcBef>
                <a:spcPts val="0"/>
              </a:spcBef>
              <a:buSzPct val="100000"/>
            </a:pPr>
            <a:r>
              <a:rPr lang="en" sz="1600"/>
              <a:t>Each teacher leader would be selected by application process.  The application would be reviewed by a team which includes the building-level administrator.  Applications would be assessed on a rubric.  Interviews would also be conducted by this selection team.</a:t>
            </a:r>
          </a:p>
          <a:p>
            <a:pPr marL="457200" lvl="0" indent="-330200" rtl="0">
              <a:spcBef>
                <a:spcPts val="0"/>
              </a:spcBef>
              <a:buSzPct val="100000"/>
            </a:pPr>
            <a:r>
              <a:rPr lang="en" sz="1600"/>
              <a:t>Each teacher leader would be paid a $1,500 stipend.</a:t>
            </a:r>
          </a:p>
          <a:p>
            <a:pPr marL="457200" lvl="0" indent="-330200" rtl="0">
              <a:spcBef>
                <a:spcPts val="0"/>
              </a:spcBef>
              <a:buSzPct val="100000"/>
            </a:pPr>
            <a:r>
              <a:rPr lang="en" sz="1600"/>
              <a:t>Ten release days would be reserved for each teacher leader.  The days would be used in performance of building-level  responsibilities.</a:t>
            </a:r>
          </a:p>
          <a:p>
            <a:pPr marL="457200" lvl="0" indent="-330200">
              <a:spcBef>
                <a:spcPts val="0"/>
              </a:spcBef>
              <a:buSzPct val="100000"/>
            </a:pPr>
            <a:r>
              <a:rPr lang="en" sz="1600"/>
              <a:t>A training/conference budget would also be set for each teacher leader.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61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b="1"/>
              <a:t>Identification, Selection and Retention Strategies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Microsoft Office PowerPoint</Application>
  <PresentationFormat>On-screen Show (16:9)</PresentationFormat>
  <Paragraphs>31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Old Standard TT</vt:lpstr>
      <vt:lpstr>Arial</vt:lpstr>
      <vt:lpstr>paperback</vt:lpstr>
      <vt:lpstr>Instructional/Tech Teacher Leader Proposal</vt:lpstr>
      <vt:lpstr>Instructional Teacher Leaders</vt:lpstr>
      <vt:lpstr>Instructional Teacher Leaders</vt:lpstr>
      <vt:lpstr>Responsibilities</vt:lpstr>
      <vt:lpstr>Technology Teacher Leaders</vt:lpstr>
      <vt:lpstr>Technology Teacher Leaders</vt:lpstr>
      <vt:lpstr>Responsibilities</vt:lpstr>
      <vt:lpstr>Identification, Selection and Retention Strategies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Instructional/Tech Teacher Leader Proposal</dc:title>
  <dc:creator>Amanda Armstrong</dc:creator>
  <cp:lastModifiedBy>Amanda Armstrong</cp:lastModifiedBy>
  <cp:revision>1</cp:revision>
  <dcterms:modified xsi:type="dcterms:W3CDTF">2017-01-06T19:19:01Z</dcterms:modified>
</cp:coreProperties>
</file>